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5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29" autoAdjust="0"/>
  </p:normalViewPr>
  <p:slideViewPr>
    <p:cSldViewPr>
      <p:cViewPr varScale="1">
        <p:scale>
          <a:sx n="91" d="100"/>
          <a:sy n="91" d="100"/>
        </p:scale>
        <p:origin x="9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FE6215-7ACE-4F08-9E61-C6A08C1BCD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564F7-310A-4FA7-8433-A11C347F50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F009D4-AE6F-4EC3-8CD7-0A7A324825B8}" type="datetimeFigureOut">
              <a:rPr lang="en-US"/>
              <a:pPr>
                <a:defRPr/>
              </a:pPr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95098-2888-4F10-93D8-30B75EE34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9A23F-58C0-4057-BE52-5412D5327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D74AF6-2B05-4722-8573-34E5E1CDD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CEA583-DA6E-416E-BBDC-9DD9A4056E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5CC4D-0E04-4B52-A13E-CABE34AB0E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89FC45E-2821-4CE8-B20C-61ED1979853C}" type="datetimeFigureOut">
              <a:rPr lang="en-US"/>
              <a:pPr>
                <a:defRPr/>
              </a:pPr>
              <a:t>1/24/2023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62330DB-8A04-42F3-9B58-8B8E81371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B92CAD-051C-4860-B254-8577FFDD3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72C98-16B0-4A14-A1A4-34D1474812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85F15-D189-4C8C-B744-E8D8EFAE23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55ABAA-D786-43EC-94A6-22940C14198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SzPct val="70000"/>
            </a:pPr>
            <a:r>
              <a:rPr lang="en-GB" altLang="zh-CN" sz="3400" b="1" dirty="0">
                <a:latin typeface="Calibri" pitchFamily="34" charset="0"/>
                <a:ea typeface="SimSun" pitchFamily="2" charset="-122"/>
              </a:rPr>
              <a:t>ADHD is common </a:t>
            </a:r>
            <a:r>
              <a:rPr lang="en-GB" altLang="zh-CN" sz="3400" dirty="0">
                <a:latin typeface="Calibri" pitchFamily="34" charset="0"/>
                <a:ea typeface="SimSun" pitchFamily="2" charset="-122"/>
              </a:rPr>
              <a:t>in all cultures</a:t>
            </a:r>
          </a:p>
          <a:p>
            <a:pPr>
              <a:lnSpc>
                <a:spcPct val="120000"/>
              </a:lnSpc>
              <a:buSzPct val="70000"/>
            </a:pPr>
            <a:r>
              <a:rPr lang="en-GB" altLang="zh-CN" sz="3400" b="1" dirty="0">
                <a:latin typeface="Calibri" pitchFamily="34" charset="0"/>
                <a:ea typeface="SimSun" pitchFamily="2" charset="-122"/>
              </a:rPr>
              <a:t>ADHD can be serious</a:t>
            </a:r>
            <a:r>
              <a:rPr lang="en-GB" altLang="zh-CN" sz="3400" dirty="0">
                <a:latin typeface="Calibri" pitchFamily="34" charset="0"/>
                <a:ea typeface="SimSun" pitchFamily="2" charset="-122"/>
              </a:rPr>
              <a:t>: untreated it can lead to educational failure, accidents and unfair harsh punishments that may worsen the behaviour and outcome. </a:t>
            </a:r>
          </a:p>
          <a:p>
            <a:pPr>
              <a:lnSpc>
                <a:spcPct val="120000"/>
              </a:lnSpc>
              <a:buSzPct val="70000"/>
            </a:pPr>
            <a:r>
              <a:rPr lang="en-GB" altLang="zh-CN" sz="3400" b="1" dirty="0">
                <a:latin typeface="Calibri" pitchFamily="34" charset="0"/>
                <a:ea typeface="SimSun" pitchFamily="2" charset="-122"/>
              </a:rPr>
              <a:t>Severe ADHD can persist</a:t>
            </a:r>
            <a:r>
              <a:rPr lang="en-GB" altLang="zh-CN" sz="3400" dirty="0">
                <a:latin typeface="Calibri" pitchFamily="34" charset="0"/>
                <a:ea typeface="SimSun" pitchFamily="2" charset="-122"/>
              </a:rPr>
              <a:t> into adulthood with risk of </a:t>
            </a:r>
            <a:r>
              <a:rPr lang="en-GB" altLang="zh-CN" sz="3400" b="1" dirty="0">
                <a:latin typeface="Calibri" pitchFamily="34" charset="0"/>
                <a:ea typeface="SimSun" pitchFamily="2" charset="-122"/>
              </a:rPr>
              <a:t>: </a:t>
            </a:r>
            <a:r>
              <a:rPr lang="en-GB" altLang="zh-CN" sz="3400" dirty="0">
                <a:latin typeface="Calibri" pitchFamily="34" charset="0"/>
                <a:ea typeface="SimSun" pitchFamily="2" charset="-122"/>
              </a:rPr>
              <a:t>marriage breakdowns, unemployment, accidents, other psychiatric disorders </a:t>
            </a:r>
            <a:endParaRPr lang="en-GB" altLang="zh-CN" sz="3400" b="1" dirty="0">
              <a:latin typeface="Calibri" pitchFamily="34" charset="0"/>
              <a:ea typeface="SimSun" pitchFamily="2" charset="-122"/>
            </a:endParaRPr>
          </a:p>
          <a:p>
            <a:pPr>
              <a:lnSpc>
                <a:spcPct val="120000"/>
              </a:lnSpc>
              <a:buSzPct val="70000"/>
            </a:pPr>
            <a:r>
              <a:rPr lang="en-GB" altLang="zh-CN" sz="3400" b="1" dirty="0">
                <a:latin typeface="Calibri" pitchFamily="34" charset="0"/>
                <a:ea typeface="SimSun" pitchFamily="2" charset="-122"/>
              </a:rPr>
              <a:t>ADHD is stigmatizing: </a:t>
            </a:r>
            <a:r>
              <a:rPr lang="en-GB" altLang="zh-CN" sz="3400" dirty="0">
                <a:latin typeface="Calibri" pitchFamily="34" charset="0"/>
                <a:ea typeface="SimSun" pitchFamily="2" charset="-122"/>
              </a:rPr>
              <a:t>Patients or their families may  be blamed for the </a:t>
            </a:r>
            <a:r>
              <a:rPr lang="en-GB" altLang="zh-CN" sz="3400" dirty="0" err="1">
                <a:latin typeface="Calibri" pitchFamily="34" charset="0"/>
                <a:ea typeface="SimSun" pitchFamily="2" charset="-122"/>
              </a:rPr>
              <a:t>bahaviours</a:t>
            </a:r>
            <a:r>
              <a:rPr lang="en-GB" altLang="zh-CN" sz="3400" dirty="0">
                <a:latin typeface="Calibri" pitchFamily="34" charset="0"/>
                <a:ea typeface="SimSun" pitchFamily="2" charset="-122"/>
              </a:rPr>
              <a:t>, suffering  social exclusion</a:t>
            </a:r>
          </a:p>
          <a:p>
            <a:pPr>
              <a:lnSpc>
                <a:spcPct val="120000"/>
              </a:lnSpc>
              <a:buSzPct val="70000"/>
            </a:pPr>
            <a:r>
              <a:rPr lang="en-GB" altLang="zh-CN" sz="3400" b="1" dirty="0">
                <a:latin typeface="Calibri" pitchFamily="34" charset="0"/>
                <a:ea typeface="SimSun" pitchFamily="2" charset="-122"/>
              </a:rPr>
              <a:t>ADHD is treatable</a:t>
            </a:r>
            <a:r>
              <a:rPr lang="en-GB" altLang="zh-CN" sz="3400" dirty="0">
                <a:latin typeface="Calibri" pitchFamily="34" charset="0"/>
                <a:ea typeface="SimSun" pitchFamily="2" charset="-122"/>
              </a:rPr>
              <a:t> with several evidence </a:t>
            </a:r>
          </a:p>
          <a:p>
            <a:pPr marL="400050" lvl="1" indent="0">
              <a:lnSpc>
                <a:spcPct val="120000"/>
              </a:lnSpc>
              <a:buSzPct val="70000"/>
              <a:buNone/>
            </a:pPr>
            <a:r>
              <a:rPr lang="en-GB" altLang="zh-CN" sz="3400" dirty="0">
                <a:latin typeface="Calibri" pitchFamily="34" charset="0"/>
                <a:ea typeface="SimSun" pitchFamily="2" charset="-122"/>
              </a:rPr>
              <a:t>based treatments</a:t>
            </a:r>
            <a:endParaRPr lang="en-GB" altLang="zh-CN" sz="3400" b="1" dirty="0">
              <a:latin typeface="Calibri" pitchFamily="34" charset="0"/>
              <a:ea typeface="SimSun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46673-C549-6F4B-B00B-E45BB8C711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15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28C9A-077A-4090-B17C-95FA6A66A530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190500" indent="-190500"/>
            <a:r>
              <a:rPr lang="en-US" altLang="en-US"/>
              <a:t>Over 60% of childhood ADHD continues into adulthood</a:t>
            </a:r>
            <a:r>
              <a:rPr lang="en-US" altLang="en-US" baseline="30000"/>
              <a:t>1</a:t>
            </a:r>
            <a:r>
              <a:rPr lang="en-US" altLang="en-US"/>
              <a:t>.</a:t>
            </a:r>
          </a:p>
          <a:p>
            <a:pPr marL="190500" indent="-190500"/>
            <a:endParaRPr lang="en-US" altLang="en-US"/>
          </a:p>
          <a:p>
            <a:pPr marL="190500" indent="-190500"/>
            <a:r>
              <a:rPr lang="en-US" altLang="en-US" sz="1000"/>
              <a:t>1. Baren M. ADHD in adolescents: Will you know it when you see it? Contemporary Pediatrics 2002; 19: 124-141.</a:t>
            </a:r>
          </a:p>
          <a:p>
            <a:pPr marL="190500" indent="-190500"/>
            <a:endParaRPr lang="en-GB" altLang="en-US"/>
          </a:p>
        </p:txBody>
      </p:sp>
      <p:sp>
        <p:nvSpPr>
          <p:cNvPr id="215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9377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DE216A34-6F3F-4798-B956-C083726BC0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FE3BCF8E-DB3F-485C-9DEA-0BA11CF990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7BBD64FC-1D4B-4078-8DD4-6583C6C9B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4ED0B066-C4ED-4F22-A56C-B4C6E5881595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02449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FD1BA2-841D-445F-9D29-F4AF75CD2747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190500" indent="-190500"/>
            <a:r>
              <a:rPr lang="en-GB" altLang="en-US"/>
              <a:t>The core symptoms of ADHD as defined in the DSM-IV and ICD-10 diagnostic criteria are inattention, impulsivity and hyperactivity</a:t>
            </a:r>
          </a:p>
          <a:p>
            <a:pPr marL="190500" indent="-190500"/>
            <a:r>
              <a:rPr lang="en-GB" altLang="en-US"/>
              <a:t>The differences between these diagnostic criteria will be outlined later.</a:t>
            </a:r>
          </a:p>
        </p:txBody>
      </p:sp>
    </p:spTree>
    <p:extLst>
      <p:ext uri="{BB962C8B-B14F-4D97-AF65-F5344CB8AC3E}">
        <p14:creationId xmlns:p14="http://schemas.microsoft.com/office/powerpoint/2010/main" val="369998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3">
            <a:extLst>
              <a:ext uri="{FF2B5EF4-FFF2-40B4-BE49-F238E27FC236}">
                <a16:creationId xmlns:a16="http://schemas.microsoft.com/office/drawing/2014/main" id="{25CCB325-C230-44D1-8028-CD918F6E8D97}"/>
              </a:ext>
            </a:extLst>
          </p:cNvPr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1525659019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C6207-8F62-49F0-8CEA-2BC563F7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79C3B-54E4-48FE-8A4A-62DE8404F3E0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8EFD24-0B74-4072-8DC0-3255B5B8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D763ED-7D93-4F65-9DF4-5442FB50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fld id="{F1FC6988-6909-4A59-92C3-BEAA9ED70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E02B646A-3685-4565-924F-53D980E1E28E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E05558-FEF4-48D6-8CEB-8EE4F4439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0FC70-2F21-4755-A2EA-06B40CF3C0AB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59E498-FDED-4EEE-AF93-97970D10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C642E2-CFD8-486F-8AF8-3369A48C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F70E8A12-2F09-4AA5-A34A-659EF6DDD2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67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8A9BB3EC-4DEF-42D8-A2B5-1CB5902C5E9E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ADCB5-4132-4C9E-98DC-A7BDBEDC5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id="{28BBC52D-4F4C-4D6C-AE58-D8CCDC875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634C6E2-A0D6-4D2A-9C0E-03D83F2E91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2BDC1-F63C-494D-A2F4-18905DBBA912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F88253F-E2DC-44E2-AF6A-5043FF987D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C55258D-7C14-4527-B0EE-E6138571A9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D03B5C4E-5700-49D8-9A79-95DE9CBD9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89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11975E00-C9EB-43CB-941E-B577348BEA61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7DBE0AF-ABAC-480C-BE2E-3C0D30F9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F3EED-1FBB-4A94-8932-E8C8B23C3DAD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AD98756-4CE1-4892-BBEF-3C53AA99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B3F8575-7623-4786-900E-CD2E3002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48C1F951-4DE0-4611-BF73-332FCF2774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51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2EE51AA6-1CCF-4151-B090-68A82C68CD2D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850FC-EED3-4BC8-A07B-4934194D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id="{4D6172E3-67D6-4144-8262-3449E534C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1D05C62-A6B8-4C99-BF3F-7C034B7355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BB569-AE3F-40E8-A224-381296A1FF87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D477E5B-5A4D-476E-9D72-08A9CB785E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B6DB9C6-35A8-4588-A4E7-5ADC337CDA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B0CC0DC2-5455-4F19-A246-D5DD17C73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53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7F7E6E61-A81E-4C55-B16B-B62D28E6CAB7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8E1A623-9384-41CF-8AB2-D78F54176E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D4273-390C-47B8-B440-4793E6E81EB2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E969C98-0E81-4E14-8CA4-4032313C4E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3CDFD8A-C555-484A-A353-CCA1243C89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375EDFB4-C331-458B-B92E-EC14680E87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933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D245C31E-40F8-4FBA-857C-85441B9DF6B5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B64B75-4B13-492C-8AC3-2EC834D3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916E6-555A-4320-88C7-26FE4CB42305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273A41-D043-4523-8C95-340EF07F1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8D0892-B77A-4BAC-99AA-1879F9BC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17354-4A7B-47DB-A0C4-97874DB96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84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F08A9058-B888-4242-B3FA-E494752151FF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4334BA-C033-4E35-B65E-8668A0D6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3BFFE-4C00-4489-9715-8C91791F1680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FA2703-8578-4BE6-99DD-A7EE7799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2A8F5-95BE-4697-BB63-FDF694D4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0EE45-4D48-44FE-A3EB-EF67E2BFF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22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noProof="0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96709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C3669379-A48E-4223-8822-CF8AC700F407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1B2F41-1149-4690-B8C0-A690D1D45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63BF4-72FD-43E3-B3EB-E5C9B8908809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6A3227-C8CB-4F17-A866-1E0008AB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B820B8-69BA-4ABE-A029-E4997A4D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5183F-64B3-44BA-AE9A-E353E85861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81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FED5A505-5E78-4545-8BFE-95310CD23F21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22D09F-386A-4285-BC77-925257A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5E482-79B6-4DA7-ACC9-346735FC8584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9B4E9F-A2D2-4BBD-BDAD-0EEDD272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8A1AC2-8DB7-4A28-8F69-B802DA99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ED19F7FE-B258-485D-A4D9-C304355EC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96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0BB5726F-8BCC-4D9C-842B-28BD317F4D75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7F53AB8-A842-4F53-B79D-03296778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C5FCF-5953-46DD-A598-18653F953F2E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82E76B4-C41E-44DD-AB10-B93C67603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1F7EE9-BD98-4012-B6BE-614D6F29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AEDF0-E5BB-4C3B-A637-B27C963C2C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89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BF65A646-A021-43E5-80FC-8AD18B19D56D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2BB82AD-EE90-4298-B048-3932E92A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52A29-3F4D-4758-AC33-86C4052A03F0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EDCD7A5-714A-4CF4-B71E-21859847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CB0E9B9-90FD-4D6A-8EB3-120D549A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E20D4-87BD-4F12-8BC5-B3E6528D50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95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D898C2CE-1AC2-4E66-9F7F-D757A7FD25AB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853C32A-E4BC-4FD3-B16D-CE031F84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927F1-7377-4FB7-A352-1DE7F47872E6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D33E61A-EAE6-46CD-AC6B-0B976766B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AA7004-5F6E-47CE-965E-7E9C3C2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B0D24-A586-4A53-9351-02F4034D6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69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00F181A1-7EE7-4ED4-B79E-F1C44FB272A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B6BD52D-1F01-4A81-B407-55B136C8F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48316-D69D-42BF-83E6-76C371BA1172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9B6C3F3-9B4D-4963-A164-726B7DC5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02F6BB0-8DA1-4A54-BE09-FF576824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9CA6-1F05-49C8-8935-530BE7E103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98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4F2E1ADE-4D31-4E65-BD2F-DDF6E4554070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65B0BAD-13BB-492C-8070-D472C608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BD7AE-D9F9-4320-A899-F817099A93F6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E6321CB-B07F-4075-8FC0-422CF95E5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B3C4C55-6ACE-4455-A805-BBE3A1F2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5408D-61DB-4B29-A0F8-5709F98F7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52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609CC50B-36CB-419B-BBD4-CFD1E1BDB797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1251971690 h 10000"/>
              <a:gd name="T4" fmla="*/ 2147483646 w 7908"/>
              <a:gd name="T5" fmla="*/ 625985845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412954013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5661777-D242-4F35-8285-49D42ECD9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685FE-5775-4233-84D6-0CB66698F2B9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3F22F78-CF09-4A58-A670-96A9E4D5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1FBB12C-D72E-456A-855A-B4703EE8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58369E50-73F3-4DFF-BC0C-A888964C5F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52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>
            <a:extLst>
              <a:ext uri="{FF2B5EF4-FFF2-40B4-BE49-F238E27FC236}">
                <a16:creationId xmlns:a16="http://schemas.microsoft.com/office/drawing/2014/main" id="{2161C401-FAB0-4150-8FF0-A83A6E107AEA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39AAB088-D078-4CCE-920F-1642896D9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5B709E60-2621-4C3A-88F5-3F6A3A575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EC18AAC7-0B81-40FE-B0F5-55187A2D1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A4688B56-0B24-40CD-9A18-0C6B4FC7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1CE62A57-4B74-4576-A704-A6B7222B5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0418A10E-1529-4EC2-9CAA-91DAE8354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9FE6618B-D725-4805-9736-B16DC53FC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92E89189-D0F5-438A-8137-D5A8EF88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0A0F1252-6026-4868-A024-293BE1997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0C2AEC88-38E0-4268-B812-D0BF2ED5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12EF0E76-CDBC-4FE8-BFF9-C53E4B516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13009BFB-C3C6-4ADD-ACD7-8320307AD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" name="Group 48">
            <a:extLst>
              <a:ext uri="{FF2B5EF4-FFF2-40B4-BE49-F238E27FC236}">
                <a16:creationId xmlns:a16="http://schemas.microsoft.com/office/drawing/2014/main" id="{D3F3C10C-6843-4A31-9DE6-B14053F5BDAE}"/>
              </a:ext>
            </a:extLst>
          </p:cNvPr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D8D3187A-1904-40E0-8CC3-8D9ECD419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6B7CCBF3-7A00-4210-B3DF-016E6C50A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8FA16831-FB2E-4D93-82F4-D2912B228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6B9EE44D-6DD6-4D71-A53C-DD8517676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F67D63B6-B6E3-4E48-80AF-0B994838D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0D79243A-912F-4536-821C-49C40FA40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74C52B72-FD53-46EB-AFCA-72070E5F7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2EB11D7D-27BA-4327-A6A4-9FD5B104E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DEE9A0B0-295F-433F-93F1-CD104BD0E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9F4103F7-BF68-4D21-B7F6-57D1AF3C6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2D49B48B-D1E7-4D13-AE68-D38B56532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867F31B2-2643-490A-BBB2-4A6D1DEF1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1854E1A3-16CE-4A74-89B5-0025CEEE2038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526FFC39-5509-479B-9CA0-41C7D00F91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956AABB7-6D13-45E7-8EC1-5FC0C067D1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0EE0F-C846-4909-BB79-8C40242F6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BF11EF-18CA-444B-A13B-5269BF3B85DE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933F1-141C-40F7-B80A-30EA299C6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9411B-6FC9-4A00-9078-B7D68D02A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9F96A5E-D7B8-4BFC-B6D3-50FE9591FB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  <p:sldLayoutId id="2147484337" r:id="rId12"/>
    <p:sldLayoutId id="2147484338" r:id="rId13"/>
    <p:sldLayoutId id="2147484339" r:id="rId14"/>
    <p:sldLayoutId id="2147484340" r:id="rId15"/>
    <p:sldLayoutId id="2147484341" r:id="rId16"/>
    <p:sldLayoutId id="2147484342" r:id="rId17"/>
  </p:sldLayoutIdLst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D48316-D69D-42BF-83E6-76C371BA1172}" type="datetime3">
              <a:rPr lang="en-US" smtClean="0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CA6-1F05-49C8-8935-530BE7E1032C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3"/>
    </mc:Choice>
    <mc:Fallback xmlns="">
      <p:transition spd="slow" advTm="1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D48316-D69D-42BF-83E6-76C371BA1172}" type="datetime3">
              <a:rPr lang="en-US" smtClean="0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CA6-1F05-49C8-8935-530BE7E1032C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1349" y="3645024"/>
            <a:ext cx="5290731" cy="21236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en-GB" alt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4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of ADHD</a:t>
            </a:r>
            <a:br>
              <a:rPr lang="en-GB" altLang="en-US" sz="4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4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"/>
    </mc:Choice>
    <mc:Fallback xmlns="">
      <p:transition spd="slow" advTm="1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016000" y="3505200"/>
            <a:ext cx="2235200" cy="16764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spcBef>
                <a:spcPct val="50000"/>
              </a:spcBef>
            </a:pPr>
            <a:r>
              <a:rPr lang="en-GB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Inattention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961063" y="3505200"/>
            <a:ext cx="2235200" cy="16764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TopLef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GB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Hyperactivity</a:t>
            </a:r>
            <a:endParaRPr lang="en-GB" altLang="en-US" sz="2800" i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2663" y="4191000"/>
            <a:ext cx="2119312" cy="1600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Top">
              <a:rot lat="300000" lon="0" rev="0"/>
            </a:camera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spcBef>
                <a:spcPct val="50000"/>
              </a:spcBef>
            </a:pPr>
            <a:r>
              <a:rPr lang="en-GB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Impulsivity</a:t>
            </a:r>
            <a:endParaRPr lang="en-GB" altLang="en-US" sz="2800" i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597900" cy="1007393"/>
          </a:xfrm>
          <a:noFill/>
        </p:spPr>
        <p:txBody>
          <a:bodyPr/>
          <a:lstStyle/>
          <a:p>
            <a:pPr algn="ctr"/>
            <a:r>
              <a:rPr lang="en-GB" alt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Symptoms of </a:t>
            </a:r>
            <a:r>
              <a:rPr lang="en-GB" altLang="en-US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ADHD</a:t>
            </a:r>
            <a:r>
              <a:rPr lang="en-GB" alt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470525" y="5621338"/>
            <a:ext cx="298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buFont typeface="Wingdings" panose="05000000000000000000" pitchFamily="2" charset="2"/>
              <a:buChar char="n"/>
            </a:pPr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0"/>
    </mc:Choice>
    <mc:Fallback xmlns="">
      <p:transition spd="slow" advTm="3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62272" y="4725144"/>
            <a:ext cx="9468544" cy="2132856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Sanaz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Norouzi MD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</a:br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Assistant Professor of Child &amp; Adolescent Psychiatry 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</a:b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Tabriz University of Medical 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Sciences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A27F6-E0CF-C742-9709-D7564B7F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CA6-1F05-49C8-8935-530BE7E1032C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4D5A87-514A-7140-ADE3-645458489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2514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7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6"/>
    </mc:Choice>
    <mc:Fallback xmlns="">
      <p:transition spd="slow" advTm="2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D48316-D69D-42BF-83E6-76C371BA1172}" type="datetime3">
              <a:rPr lang="en-US" smtClean="0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CA6-1F05-49C8-8935-530BE7E1032C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9758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77"/>
    </mc:Choice>
    <mc:Fallback xmlns="">
      <p:transition spd="slow" advTm="9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07539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ADHD </a:t>
            </a:r>
            <a:br>
              <a:rPr lang="en-US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Why Do You Need to Know?</a:t>
            </a:r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1276350" y="1691075"/>
            <a:ext cx="6591300" cy="4715369"/>
          </a:xfrm>
        </p:spPr>
        <p:txBody>
          <a:bodyPr vert="horz">
            <a:noAutofit/>
          </a:bodyPr>
          <a:lstStyle/>
          <a:p>
            <a:pPr marL="0" indent="0">
              <a:lnSpc>
                <a:spcPct val="120000"/>
              </a:lnSpc>
              <a:spcBef>
                <a:spcPct val="5000"/>
              </a:spcBef>
              <a:buSzPct val="70000"/>
              <a:buNone/>
            </a:pPr>
            <a:r>
              <a:rPr lang="en-GB" altLang="zh-CN" sz="40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ADHD: </a:t>
            </a:r>
          </a:p>
          <a:p>
            <a:pPr>
              <a:lnSpc>
                <a:spcPct val="120000"/>
              </a:lnSpc>
              <a:spcBef>
                <a:spcPct val="5000"/>
              </a:spcBef>
              <a:buSzPct val="70000"/>
            </a:pPr>
            <a:r>
              <a:rPr lang="en-GB" altLang="zh-CN" sz="40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Is common</a:t>
            </a:r>
          </a:p>
          <a:p>
            <a:pPr>
              <a:lnSpc>
                <a:spcPct val="120000"/>
              </a:lnSpc>
              <a:spcBef>
                <a:spcPct val="5000"/>
              </a:spcBef>
              <a:buSzPct val="70000"/>
            </a:pPr>
            <a:r>
              <a:rPr lang="en-GB" altLang="zh-CN" sz="40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Can be serious</a:t>
            </a:r>
          </a:p>
          <a:p>
            <a:pPr>
              <a:lnSpc>
                <a:spcPct val="120000"/>
              </a:lnSpc>
              <a:spcBef>
                <a:spcPct val="5000"/>
              </a:spcBef>
              <a:buSzPct val="70000"/>
            </a:pPr>
            <a:r>
              <a:rPr lang="en-GB" altLang="zh-CN" sz="40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Can persist </a:t>
            </a:r>
          </a:p>
          <a:p>
            <a:pPr>
              <a:lnSpc>
                <a:spcPct val="120000"/>
              </a:lnSpc>
              <a:spcBef>
                <a:spcPct val="5000"/>
              </a:spcBef>
              <a:buSzPct val="70000"/>
            </a:pPr>
            <a:r>
              <a:rPr lang="en-GB" altLang="zh-CN" sz="40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Is stigmatizing</a:t>
            </a:r>
          </a:p>
          <a:p>
            <a:pPr>
              <a:lnSpc>
                <a:spcPct val="120000"/>
              </a:lnSpc>
              <a:spcBef>
                <a:spcPct val="5000"/>
              </a:spcBef>
              <a:buSzPct val="70000"/>
            </a:pPr>
            <a:r>
              <a:rPr lang="en-GB" altLang="zh-CN" sz="40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Is treatable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86"/>
    </mc:Choice>
    <mc:Fallback xmlns="">
      <p:transition spd="slow" advTm="35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7151" y="525038"/>
            <a:ext cx="8270593" cy="723966"/>
          </a:xfrm>
          <a:noFill/>
          <a:ln>
            <a:noFill/>
          </a:ln>
        </p:spPr>
        <p:txBody>
          <a:bodyPr/>
          <a:lstStyle/>
          <a:p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Developmental Impact of ADHD</a:t>
            </a: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290513" y="3290888"/>
            <a:ext cx="8466137" cy="1600200"/>
          </a:xfrm>
          <a:prstGeom prst="rightArrow">
            <a:avLst>
              <a:gd name="adj1" fmla="val 50000"/>
              <a:gd name="adj2" fmla="val 132267"/>
            </a:avLst>
          </a:prstGeom>
          <a:noFill/>
          <a:ln w="762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04813" y="3756025"/>
            <a:ext cx="7993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Pre-school</a:t>
            </a:r>
            <a:r>
              <a:rPr lang="en-GB" altLang="en-US" sz="2000" dirty="0">
                <a:latin typeface="Arial" panose="020B0604020202020204" pitchFamily="34" charset="0"/>
              </a:rPr>
              <a:t>		   </a:t>
            </a:r>
            <a:r>
              <a:rPr lang="en-GB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Adolescent		  	Adult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35138" y="4065588"/>
            <a:ext cx="799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School-age		       College-age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1035050" y="3138488"/>
            <a:ext cx="0" cy="46831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oval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097338" y="3136900"/>
            <a:ext cx="0" cy="46831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oval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7199313" y="3136900"/>
            <a:ext cx="0" cy="46831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oval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2525713" y="4570413"/>
            <a:ext cx="0" cy="46831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5708650" y="4568825"/>
            <a:ext cx="0" cy="46831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84175" y="2300601"/>
            <a:ext cx="1653017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Behavioural</a:t>
            </a:r>
          </a:p>
          <a:p>
            <a:pPr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disturbance</a:t>
            </a:r>
            <a:endParaRPr lang="en-GB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1031593" y="5037138"/>
            <a:ext cx="36576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Behavioural disturbance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Academic problems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Difficulty with social interactions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Self-esteem issues</a:t>
            </a:r>
            <a:endParaRPr lang="en-GB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246313" y="1196584"/>
            <a:ext cx="3886200" cy="19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Academic problems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Difficulty with social interactions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Self-esteem issues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Legal issues, smoking </a:t>
            </a:r>
            <a:br>
              <a:rPr lang="en-GB" altLang="en-US" sz="2000" b="1" dirty="0">
                <a:latin typeface="Arial" panose="020B0604020202020204" pitchFamily="34" charset="0"/>
              </a:rPr>
            </a:br>
            <a:r>
              <a:rPr lang="en-GB" altLang="en-US" sz="2000" b="1" dirty="0">
                <a:latin typeface="Arial" panose="020B0604020202020204" pitchFamily="34" charset="0"/>
              </a:rPr>
              <a:t>and injury</a:t>
            </a:r>
            <a:endParaRPr lang="en-GB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032375" y="5037138"/>
            <a:ext cx="36576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Academic failure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Occupational difficulties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Self-esteem issues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Substance abuse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Injury/accidents</a:t>
            </a:r>
            <a:endParaRPr lang="en-GB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6243638" y="1180952"/>
            <a:ext cx="290036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Occupational failure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Self-esteem issues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Relationship problems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Injury/accidents</a:t>
            </a:r>
          </a:p>
          <a:p>
            <a:pPr algn="l">
              <a:spcBef>
                <a:spcPct val="5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Substance abuse</a:t>
            </a:r>
            <a:endParaRPr lang="en-GB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60"/>
    </mc:Choice>
    <mc:Fallback xmlns="">
      <p:transition spd="slow" advTm="18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BE1E23-9156-7347-90CB-446D2D0B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D48316-D69D-42BF-83E6-76C371BA1172}" type="datetime3">
              <a:rPr lang="en-US" smtClean="0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72FFD-181C-AE4A-9868-DF5A7E4D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CA6-1F05-49C8-8935-530BE7E1032C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C62C12-5AE8-FC40-BB3E-45A1005A6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2A7438-B096-B141-AB27-6E3FFBD754F0}"/>
              </a:ext>
            </a:extLst>
          </p:cNvPr>
          <p:cNvSpPr txBox="1"/>
          <p:nvPr/>
        </p:nvSpPr>
        <p:spPr>
          <a:xfrm rot="19535153">
            <a:off x="-231808" y="1358337"/>
            <a:ext cx="4407816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"/>
    </mc:Choice>
    <mc:Fallback xmlns="">
      <p:transition spd="slow" advTm="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74DD1CF5-5161-4A3A-823C-64CDC2B3C0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73387" y="1435947"/>
            <a:ext cx="7261013" cy="4475903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algn="just" eaLnBrk="1" hangingPunct="1"/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 change to the DSM-IV diagnostic system with the creation of the three subtypes increased the prevalence of ADHD from 3% to 5% (DSM-III-R) to about 12%</a:t>
            </a:r>
            <a:r>
              <a:rPr lang="en-US" altLang="en-US" sz="2600" b="1" dirty="0">
                <a:solidFill>
                  <a:schemeClr val="tx1"/>
                </a:solidFill>
              </a:rPr>
              <a:t> </a:t>
            </a:r>
          </a:p>
          <a:p>
            <a:pPr algn="just" eaLnBrk="1" hangingPunct="1"/>
            <a:endParaRPr lang="en-US" altLang="en-US" sz="2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7BDAB5-B14B-4133-9722-3BC365F7E6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4C4D4BC-3010-4D8A-B2F5-7671489FBE5E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23557" name="Slide Number Placeholder 2">
            <a:extLst>
              <a:ext uri="{FF2B5EF4-FFF2-40B4-BE49-F238E27FC236}">
                <a16:creationId xmlns:a16="http://schemas.microsoft.com/office/drawing/2014/main" id="{38060A2F-01EB-46BB-93A0-B9CE22C94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E14376-1EFF-405D-84C8-46222877F833}" type="slidenum">
              <a:rPr lang="en-US" altLang="en-US">
                <a:solidFill>
                  <a:srgbClr val="FE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>
              <a:solidFill>
                <a:srgbClr val="FE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9"/>
    </mc:Choice>
    <mc:Fallback xmlns="">
      <p:transition spd="slow" advTm="6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FD47668A-9437-4056-8F12-99EEFAD57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0545" y="204837"/>
            <a:ext cx="7772400" cy="1165126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Diagnostic Criteria for ADHD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(DSM-5)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87DAA5E-D502-47A8-B75B-9DED023BD0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43063"/>
            <a:ext cx="7772400" cy="4452937"/>
          </a:xfrm>
        </p:spPr>
        <p:txBody>
          <a:bodyPr rtlCol="0">
            <a:normAutofit/>
          </a:bodyPr>
          <a:lstStyle/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Inattention (6 or more)</a:t>
            </a:r>
          </a:p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Hyperactivity-impulsivity (6 or more)</a:t>
            </a:r>
          </a:p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Several symptoms were present before age 12 years.</a:t>
            </a:r>
          </a:p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Several symptoms are present in two or more settings.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3D0FE-F7F6-484D-A366-A75352D7432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82A8BC-C835-4E3B-989B-9D6708110FED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25605" name="Slide Number Placeholder 2">
            <a:extLst>
              <a:ext uri="{FF2B5EF4-FFF2-40B4-BE49-F238E27FC236}">
                <a16:creationId xmlns:a16="http://schemas.microsoft.com/office/drawing/2014/main" id="{464666A4-9661-4624-9397-D07FB4F7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3FECC5-1080-4C3C-A2F5-BA074EBD94B5}" type="slidenum">
              <a:rPr lang="en-US" altLang="en-US">
                <a:solidFill>
                  <a:srgbClr val="FE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>
              <a:solidFill>
                <a:srgbClr val="FE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103.37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44"/>
    </mc:Choice>
    <mc:Fallback xmlns="">
      <p:transition spd="slow" advTm="14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BDE11-FFAF-4222-8D4A-6315E9DEF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963" y="1556792"/>
            <a:ext cx="7315200" cy="3778250"/>
          </a:xfrm>
        </p:spPr>
        <p:txBody>
          <a:bodyPr rtlCol="0">
            <a:normAutofit lnSpcReduction="10000"/>
          </a:bodyPr>
          <a:lstStyle/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Clinically significant impairment in social, academic, or occupational functioning.</a:t>
            </a:r>
          </a:p>
          <a:p>
            <a:pPr defTabSz="457207">
              <a:lnSpc>
                <a:spcPct val="90000"/>
              </a:lnSpc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defTabSz="457207">
              <a:spcBef>
                <a:spcPct val="5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Symptoms do not occur exclusively during the course of  psychotic disorders and are not better explained by another mental disorder.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EC4785-3232-4B19-8CDE-9471108367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0C42BF5-3CB5-4590-A06F-CF4F98E5E550}" type="datetime3">
              <a:rPr lang="en-US"/>
              <a:pPr>
                <a:defRPr/>
              </a:pPr>
              <a:t>24 January 2023</a:t>
            </a:fld>
            <a:endParaRPr lang="en-US"/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id="{F889372F-70DB-4EA2-918D-13EB2B0D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CC28C14-25F2-41F1-978A-D50BF31805D6}" type="slidenum">
              <a:rPr lang="en-US" altLang="en-US">
                <a:solidFill>
                  <a:srgbClr val="FE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>
              <a:solidFill>
                <a:srgbClr val="FE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70"/>
    </mc:Choice>
    <mc:Fallback xmlns="">
      <p:transition spd="slow" advTm="5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1096</TotalTime>
  <Words>340</Words>
  <Application>Microsoft Office PowerPoint</Application>
  <PresentationFormat>On-screen Show (4:3)</PresentationFormat>
  <Paragraphs>81</Paragraphs>
  <Slides>11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SimSun</vt:lpstr>
      <vt:lpstr>Arial</vt:lpstr>
      <vt:lpstr>Arial Rounded MT Bold</vt:lpstr>
      <vt:lpstr>Calibri</vt:lpstr>
      <vt:lpstr>Century Gothic</vt:lpstr>
      <vt:lpstr>Times New Roman</vt:lpstr>
      <vt:lpstr>Wingdings</vt:lpstr>
      <vt:lpstr>Wingdings 3</vt:lpstr>
      <vt:lpstr>幼圆</vt:lpstr>
      <vt:lpstr>Wisp</vt:lpstr>
      <vt:lpstr>PowerPoint Presentation</vt:lpstr>
      <vt:lpstr>Sanaz Norouzi MD. Assistant Professor of Child &amp; Adolescent Psychiatry  Tabriz University of Medical Sciences</vt:lpstr>
      <vt:lpstr>PowerPoint Presentation</vt:lpstr>
      <vt:lpstr>ADHD  Why Do You Need to Know?</vt:lpstr>
      <vt:lpstr>Developmental Impact of ADHD </vt:lpstr>
      <vt:lpstr>PowerPoint Presentation</vt:lpstr>
      <vt:lpstr>PowerPoint Presentation</vt:lpstr>
      <vt:lpstr>Diagnostic Criteria for ADHD (DSM-5) </vt:lpstr>
      <vt:lpstr>PowerPoint Presentation</vt:lpstr>
      <vt:lpstr>PowerPoint Presentation</vt:lpstr>
      <vt:lpstr>Symptoms of ADHD </vt:lpstr>
    </vt:vector>
  </TitlesOfParts>
  <Company>razi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ATTENTION DEFICIT HYPERACTIVITY DISORDER</dc:title>
  <dc:creator>tehrani</dc:creator>
  <cp:lastModifiedBy>Madipour</cp:lastModifiedBy>
  <cp:revision>134</cp:revision>
  <cp:lastPrinted>1601-01-01T00:00:00Z</cp:lastPrinted>
  <dcterms:created xsi:type="dcterms:W3CDTF">2004-11-17T23:25:37Z</dcterms:created>
  <dcterms:modified xsi:type="dcterms:W3CDTF">2023-01-24T07:26:36Z</dcterms:modified>
</cp:coreProperties>
</file>